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3" autoAdjust="0"/>
    <p:restoredTop sz="94660"/>
  </p:normalViewPr>
  <p:slideViewPr>
    <p:cSldViewPr snapToGrid="0">
      <p:cViewPr varScale="1">
        <p:scale>
          <a:sx n="48" d="100"/>
          <a:sy n="48" d="100"/>
        </p:scale>
        <p:origin x="-5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524484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393198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65319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702868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36970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63372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056733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61238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53062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3566118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267751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6E738-0118-4DAF-AB15-4745DA16D73A}" type="datetimeFigureOut">
              <a:rPr lang="de-CH" smtClean="0"/>
              <a:pPr/>
              <a:t>09.02.2021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6AE80-DACF-400E-8728-1A53B7EC5441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xmlns="" val="1824758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ctrTitle"/>
          </p:nvPr>
        </p:nvSpPr>
        <p:spPr>
          <a:xfrm>
            <a:off x="10468945" y="251926"/>
            <a:ext cx="1598645" cy="6354147"/>
          </a:xfrm>
        </p:spPr>
        <p:txBody>
          <a:bodyPr>
            <a:normAutofit/>
          </a:bodyPr>
          <a:lstStyle/>
          <a:p>
            <a:pPr>
              <a:lnSpc>
                <a:spcPct val="75000"/>
              </a:lnSpc>
            </a:pPr>
            <a:r>
              <a:rPr lang="de-CH" dirty="0"/>
              <a:t>R</a:t>
            </a:r>
            <a:br>
              <a:rPr lang="de-CH" dirty="0"/>
            </a:br>
            <a:r>
              <a:rPr lang="de-CH" dirty="0"/>
              <a:t>E</a:t>
            </a:r>
            <a:br>
              <a:rPr lang="de-CH" dirty="0"/>
            </a:br>
            <a:r>
              <a:rPr lang="de-CH" dirty="0"/>
              <a:t>S</a:t>
            </a:r>
            <a:br>
              <a:rPr lang="de-CH" dirty="0"/>
            </a:br>
            <a:r>
              <a:rPr lang="de-CH" dirty="0"/>
              <a:t>I</a:t>
            </a:r>
            <a:br>
              <a:rPr lang="de-CH" dirty="0"/>
            </a:br>
            <a:r>
              <a:rPr lang="de-CH" dirty="0"/>
              <a:t>L</a:t>
            </a:r>
            <a:br>
              <a:rPr lang="de-CH" dirty="0"/>
            </a:br>
            <a:r>
              <a:rPr lang="de-CH" dirty="0"/>
              <a:t>I</a:t>
            </a:r>
            <a:br>
              <a:rPr lang="de-CH" dirty="0"/>
            </a:br>
            <a:r>
              <a:rPr lang="de-CH" dirty="0"/>
              <a:t>E</a:t>
            </a:r>
            <a:br>
              <a:rPr lang="de-CH" dirty="0"/>
            </a:br>
            <a:r>
              <a:rPr lang="de-CH" dirty="0"/>
              <a:t>N</a:t>
            </a:r>
            <a:br>
              <a:rPr lang="de-CH" dirty="0"/>
            </a:br>
            <a:r>
              <a:rPr lang="de-CH" dirty="0"/>
              <a:t>Z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02818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35086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Resilienz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de-CH" dirty="0"/>
              <a:t>unterstützt den konstruktiven Umgang mit Veränderungen</a:t>
            </a:r>
          </a:p>
          <a:p>
            <a:pPr marL="342900" indent="-342900"/>
            <a:r>
              <a:rPr lang="de-CH" dirty="0"/>
              <a:t>reduziert Stress und fördert Stresskompetenz</a:t>
            </a:r>
          </a:p>
          <a:p>
            <a:pPr marL="342900" indent="-342900"/>
            <a:r>
              <a:rPr lang="de-CH" dirty="0"/>
              <a:t>stärkt die Widerstandskraft</a:t>
            </a:r>
          </a:p>
          <a:p>
            <a:pPr marL="342900" indent="-342900"/>
            <a:r>
              <a:rPr lang="de-CH" dirty="0"/>
              <a:t>fördert die innere Gelassenheit und Tatkraft</a:t>
            </a:r>
          </a:p>
          <a:p>
            <a:pPr marL="342900" indent="-342900"/>
            <a:r>
              <a:rPr lang="de-CH" dirty="0"/>
              <a:t>ist eine wirksame Vorsorge gegen stressbedingte Erkrankungen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724950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Schlusspunkt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/>
              <a:t>Es macht die Wüste schön, dass sie irgendwo einen Brunnen birgt. Aber die Augen sind blind, man sieht nur mit dem Herzen gut.</a:t>
            </a:r>
          </a:p>
          <a:p>
            <a:pPr marL="0" indent="0">
              <a:buNone/>
            </a:pPr>
            <a:r>
              <a:rPr lang="de-CH" sz="2000" dirty="0"/>
              <a:t>A. de Saint </a:t>
            </a:r>
            <a:r>
              <a:rPr lang="de-CH" sz="2000" dirty="0" err="1"/>
              <a:t>Exupéry</a:t>
            </a:r>
            <a:endParaRPr lang="de-CH" sz="2000" dirty="0"/>
          </a:p>
          <a:p>
            <a:endParaRPr lang="de-CH" dirty="0"/>
          </a:p>
          <a:p>
            <a:endParaRPr lang="de-CH" dirty="0"/>
          </a:p>
          <a:p>
            <a:pPr marL="0" indent="0">
              <a:buNone/>
            </a:pPr>
            <a:r>
              <a:rPr lang="de-CH" dirty="0"/>
              <a:t>Wir sind nicht nur für das verantwortlich, was wir tun, sondern auch für das, was wir nicht tun.</a:t>
            </a:r>
          </a:p>
          <a:p>
            <a:pPr marL="0" indent="0">
              <a:buNone/>
            </a:pPr>
            <a:r>
              <a:rPr lang="de-CH" sz="2000" dirty="0"/>
              <a:t>Molière</a:t>
            </a:r>
          </a:p>
          <a:p>
            <a:pPr marL="0" indent="0">
              <a:buNone/>
            </a:pPr>
            <a:endParaRPr lang="de-CH" sz="1100" dirty="0"/>
          </a:p>
          <a:p>
            <a:pPr marL="0" indent="0">
              <a:buNone/>
            </a:pPr>
            <a:r>
              <a:rPr lang="de-CH" sz="1100" dirty="0"/>
              <a:t>Edith Saner, Dipl. Betriebsausbilderin und Coach, </a:t>
            </a:r>
            <a:r>
              <a:rPr lang="de-CH" sz="1100"/>
              <a:t>Birmenstorf</a:t>
            </a:r>
            <a:endParaRPr lang="de-CH" sz="1100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2112149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Resilienz: Balancieren von Risiko und Schutz</a:t>
            </a:r>
            <a:endParaRPr lang="de-CH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>
          <a:xfrm>
            <a:off x="838200" y="1825625"/>
            <a:ext cx="6551645" cy="4351338"/>
          </a:xfrm>
        </p:spPr>
        <p:txBody>
          <a:bodyPr/>
          <a:lstStyle/>
          <a:p>
            <a:r>
              <a:rPr lang="de-CH" dirty="0"/>
              <a:t>Resilienz ist die Fähigkeit einer Person erfolgreich mit belastenden Lebensumständen und mit den negativen Folgen von Stress umzugehen.</a:t>
            </a:r>
          </a:p>
          <a:p>
            <a:r>
              <a:rPr lang="de-CH" dirty="0"/>
              <a:t>Resilienz zeigt sich in der gelungenen Balance von Risiko- und Schutzfaktoren.</a:t>
            </a:r>
          </a:p>
          <a:p>
            <a:endParaRPr lang="de-CH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55360" y="1825625"/>
            <a:ext cx="2871341" cy="3940991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63587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007ABE"/>
                </a:solidFill>
                <a:latin typeface="Arial"/>
              </a:rPr>
              <a:t>Resilienz</a:t>
            </a:r>
            <a:endParaRPr lang="de-CH" dirty="0"/>
          </a:p>
        </p:txBody>
      </p:sp>
      <p:sp>
        <p:nvSpPr>
          <p:cNvPr id="5" name="Inhaltsplatzhalt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 err="1"/>
              <a:t>resilire</a:t>
            </a:r>
            <a:r>
              <a:rPr lang="de-CH" dirty="0"/>
              <a:t> = zurückspringen, abprallen</a:t>
            </a:r>
          </a:p>
          <a:p>
            <a:r>
              <a:rPr lang="de-CH" dirty="0"/>
              <a:t>Widerstandskraft, Belastungsfähigkeit und Flexibilität</a:t>
            </a:r>
          </a:p>
          <a:p>
            <a:r>
              <a:rPr lang="de-CH" dirty="0"/>
              <a:t>Resilienz wird in Zusammenhang mit Krisen und Belastungen verwendet</a:t>
            </a:r>
          </a:p>
          <a:p>
            <a:endParaRPr lang="de-CH" dirty="0"/>
          </a:p>
          <a:p>
            <a:r>
              <a:rPr lang="de-CH" dirty="0"/>
              <a:t>innere Stärke, Belastbarkeit</a:t>
            </a:r>
          </a:p>
          <a:p>
            <a:r>
              <a:rPr lang="de-CH" dirty="0"/>
              <a:t>Flexibilität, Spannkraft, Anpassungsfähigkeit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382695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Was macht Menschen stark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de-CH" dirty="0"/>
              <a:t>angeborene Eigenschaften des Individuums</a:t>
            </a:r>
          </a:p>
          <a:p>
            <a:pPr marL="342900" indent="-342900"/>
            <a:r>
              <a:rPr lang="de-CH" dirty="0"/>
              <a:t>Fähigkeiten, die jede/jeder im Kontakt mit anderen erwirbt</a:t>
            </a:r>
          </a:p>
          <a:p>
            <a:pPr marL="342900" indent="-342900"/>
            <a:r>
              <a:rPr lang="de-CH" dirty="0"/>
              <a:t>eine aktive Gestaltung der umgebenden Einflussfaktoren</a:t>
            </a:r>
          </a:p>
          <a:p>
            <a:pPr marL="342900" indent="-342900"/>
            <a:endParaRPr lang="de-CH" dirty="0"/>
          </a:p>
          <a:p>
            <a:pPr marL="342900" indent="-342900"/>
            <a:r>
              <a:rPr lang="de-CH" dirty="0"/>
              <a:t>persönliche Grundhaltung</a:t>
            </a:r>
          </a:p>
          <a:p>
            <a:pPr marL="342900" indent="-342900"/>
            <a:r>
              <a:rPr lang="de-CH" dirty="0"/>
              <a:t>soziale Ressourcen</a:t>
            </a:r>
          </a:p>
          <a:p>
            <a:pPr marL="342900" indent="-342900"/>
            <a:r>
              <a:rPr lang="de-CH" dirty="0"/>
              <a:t>arbeitsbezogene Ressourcen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696400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Zentrale Fragen der Resilienzentwicklung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b="1" dirty="0"/>
              <a:t>Woher nehmen Menschen die Kraft zum Handeln in aussergewöhnlichen Situationen?</a:t>
            </a:r>
          </a:p>
          <a:p>
            <a:endParaRPr lang="de-CH" dirty="0"/>
          </a:p>
          <a:p>
            <a:pPr marL="342900" indent="-342900"/>
            <a:r>
              <a:rPr lang="de-CH" dirty="0"/>
              <a:t>Was gibt Widerstandskraft, fördert die Belastungsfähigkeit und Flexibilität?</a:t>
            </a:r>
          </a:p>
          <a:p>
            <a:pPr marL="342900" indent="-342900"/>
            <a:r>
              <a:rPr lang="de-CH" dirty="0"/>
              <a:t>Was raubt/nimmt mir persönlich Kraft und Energie?</a:t>
            </a:r>
          </a:p>
          <a:p>
            <a:pPr marL="342900" indent="-342900"/>
            <a:r>
              <a:rPr lang="de-CH" dirty="0"/>
              <a:t>Was kann ich aktiv tun?</a:t>
            </a:r>
          </a:p>
          <a:p>
            <a:pPr marL="342900" indent="-342900"/>
            <a:r>
              <a:rPr lang="de-CH" dirty="0"/>
              <a:t>Womit mache ich immer wieder gute Erfahrungen?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26074509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007ABE"/>
                </a:solidFill>
                <a:latin typeface="Arial"/>
              </a:rPr>
              <a:t>Sieben Faktoren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de-CH" dirty="0"/>
              <a:t>Emotionssteuerung/Akzeptanz</a:t>
            </a:r>
          </a:p>
          <a:p>
            <a:pPr marL="342900" indent="-342900"/>
            <a:r>
              <a:rPr lang="de-CH" dirty="0"/>
              <a:t>Impulskontrolle/Verantwortung übernehmen</a:t>
            </a:r>
          </a:p>
          <a:p>
            <a:pPr marL="342900" indent="-342900"/>
            <a:r>
              <a:rPr lang="de-CH" dirty="0"/>
              <a:t>Zukunftsplanung</a:t>
            </a:r>
          </a:p>
          <a:p>
            <a:pPr marL="342900" indent="-342900"/>
            <a:r>
              <a:rPr lang="de-CH" dirty="0"/>
              <a:t>Realistischer Optimismus</a:t>
            </a:r>
          </a:p>
          <a:p>
            <a:pPr marL="342900" indent="-342900"/>
            <a:r>
              <a:rPr lang="de-CH" dirty="0"/>
              <a:t>Selbstwirksamkeitsüberzeugung, Opferrolle verlassen</a:t>
            </a:r>
          </a:p>
          <a:p>
            <a:pPr marL="342900" indent="-342900"/>
            <a:r>
              <a:rPr lang="de-CH" dirty="0"/>
              <a:t>Ziel- und Lösungsorientierung</a:t>
            </a:r>
          </a:p>
          <a:p>
            <a:pPr marL="342900" indent="-342900"/>
            <a:r>
              <a:rPr lang="de-CH" dirty="0"/>
              <a:t>Netzwerkorientierung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3334274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Unterstützung von Resilienz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de-CH" dirty="0"/>
              <a:t>Kreativität</a:t>
            </a:r>
          </a:p>
          <a:p>
            <a:pPr marL="342900" indent="-342900"/>
            <a:r>
              <a:rPr lang="de-CH" dirty="0"/>
              <a:t>Selbstführung</a:t>
            </a:r>
          </a:p>
          <a:p>
            <a:pPr marL="342900" indent="-342900"/>
            <a:r>
              <a:rPr lang="de-CH" dirty="0" smtClean="0"/>
              <a:t>Selbstmanagement</a:t>
            </a:r>
            <a:endParaRPr lang="de-CH" dirty="0"/>
          </a:p>
          <a:p>
            <a:pPr marL="342900" indent="-342900"/>
            <a:r>
              <a:rPr lang="de-CH" dirty="0"/>
              <a:t>innere Strukturiertheit</a:t>
            </a:r>
          </a:p>
          <a:p>
            <a:pPr marL="342900" indent="-342900"/>
            <a:r>
              <a:rPr lang="de-CH" dirty="0"/>
              <a:t>Kommunikationskompetenz</a:t>
            </a:r>
          </a:p>
          <a:p>
            <a:pPr marL="342900" indent="-342900"/>
            <a:r>
              <a:rPr lang="de-CH" dirty="0"/>
              <a:t>Teamfähigkeit</a:t>
            </a:r>
          </a:p>
          <a:p>
            <a:pPr marL="342900" indent="-342900"/>
            <a:r>
              <a:rPr lang="de-CH" dirty="0"/>
              <a:t>Beziehungsfähigkeit</a:t>
            </a:r>
          </a:p>
          <a:p>
            <a:r>
              <a:rPr lang="de-CH" b="1" dirty="0"/>
              <a:t>Worauf fokussiere ich meine Aufmerksamkeit?  </a:t>
            </a:r>
          </a:p>
          <a:p>
            <a:r>
              <a:rPr lang="de-CH" b="1" dirty="0"/>
              <a:t>Unveränderte Rahmenbedingungen oder Handlungsspielräume?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30958962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Resilienz trainieren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/>
            <a:r>
              <a:rPr lang="de-CH" dirty="0"/>
              <a:t>Beziehungen knüpfen, soziale Netzwerke pflegen</a:t>
            </a:r>
          </a:p>
          <a:p>
            <a:pPr marL="342900" indent="-342900"/>
            <a:r>
              <a:rPr lang="de-CH" dirty="0"/>
              <a:t>den Mut haben, Hilfe anzufordern</a:t>
            </a:r>
          </a:p>
          <a:p>
            <a:pPr marL="342900" indent="-342900"/>
            <a:r>
              <a:rPr lang="de-CH" dirty="0"/>
              <a:t>Umgang mit Krisen</a:t>
            </a:r>
          </a:p>
          <a:p>
            <a:pPr marL="342900" indent="-342900"/>
            <a:r>
              <a:rPr lang="de-CH" dirty="0"/>
              <a:t>Veränderungen akzeptieren</a:t>
            </a:r>
          </a:p>
          <a:p>
            <a:pPr marL="342900" indent="-342900"/>
            <a:r>
              <a:rPr lang="de-CH" dirty="0"/>
              <a:t>realistische Ziele stecken und aktiv werden</a:t>
            </a:r>
          </a:p>
          <a:p>
            <a:pPr marL="342900" indent="-342900"/>
            <a:r>
              <a:rPr lang="de-CH" dirty="0"/>
              <a:t>erforschen und ausprobieren</a:t>
            </a:r>
          </a:p>
          <a:p>
            <a:pPr marL="342900" indent="-342900"/>
            <a:r>
              <a:rPr lang="de-CH" dirty="0"/>
              <a:t>positives Selbstbild</a:t>
            </a:r>
          </a:p>
          <a:p>
            <a:pPr marL="342900" indent="-342900"/>
            <a:r>
              <a:rPr lang="de-CH" dirty="0"/>
              <a:t>Zusammenhänge erkennen</a:t>
            </a:r>
          </a:p>
          <a:p>
            <a:pPr marL="342900" indent="-342900"/>
            <a:r>
              <a:rPr lang="de-CH" dirty="0"/>
              <a:t>achtsam mit sich selber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2861147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solidFill>
                  <a:srgbClr val="007ABE"/>
                </a:solidFill>
                <a:latin typeface="Arial"/>
              </a:rPr>
              <a:t>Was kann ich tun?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de-CH" dirty="0"/>
              <a:t>persönlichen Energiehaushalt achtsam regulieren</a:t>
            </a:r>
          </a:p>
          <a:p>
            <a:pPr marL="342900" indent="-342900"/>
            <a:r>
              <a:rPr lang="de-CH" dirty="0"/>
              <a:t>automatisierte Denkmuster reflektieren und anpassen</a:t>
            </a:r>
          </a:p>
          <a:p>
            <a:pPr marL="342900" indent="-342900"/>
            <a:r>
              <a:rPr lang="de-CH" dirty="0"/>
              <a:t>Netzwerke und Ressourcen pflegen</a:t>
            </a:r>
          </a:p>
          <a:p>
            <a:pPr marL="342900" indent="-342900"/>
            <a:r>
              <a:rPr lang="de-CH" dirty="0"/>
              <a:t>Handlungsspielräume nutzen</a:t>
            </a:r>
          </a:p>
          <a:p>
            <a:pPr marL="342900" indent="-342900"/>
            <a:r>
              <a:rPr lang="de-CH" dirty="0"/>
              <a:t>Unverändertes akzeptieren</a:t>
            </a:r>
          </a:p>
          <a:p>
            <a:pPr marL="342900" indent="-342900"/>
            <a:r>
              <a:rPr lang="de-CH" dirty="0"/>
              <a:t>loslassen und aktiv werden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xmlns="" val="125911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</Words>
  <Application>Microsoft Office PowerPoint</Application>
  <PresentationFormat>Benutzerdefiniert</PresentationFormat>
  <Paragraphs>76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Office</vt:lpstr>
      <vt:lpstr>R E S I L I E N Z</vt:lpstr>
      <vt:lpstr>Resilienz: Balancieren von Risiko und Schutz</vt:lpstr>
      <vt:lpstr>Resilienz</vt:lpstr>
      <vt:lpstr>Was macht Menschen stark</vt:lpstr>
      <vt:lpstr>Zentrale Fragen der Resilienzentwicklung</vt:lpstr>
      <vt:lpstr>Sieben Faktoren</vt:lpstr>
      <vt:lpstr>Unterstützung von Resilienz</vt:lpstr>
      <vt:lpstr>Resilienz trainieren</vt:lpstr>
      <vt:lpstr>Was kann ich tun?</vt:lpstr>
      <vt:lpstr>Resilienz</vt:lpstr>
      <vt:lpstr>Schlusspunkt</vt:lpstr>
    </vt:vector>
  </TitlesOfParts>
  <Company>Kantonsspital Baden AG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Jung, Holger</dc:creator>
  <cp:lastModifiedBy>Ernst Bannwart</cp:lastModifiedBy>
  <cp:revision>9</cp:revision>
  <dcterms:created xsi:type="dcterms:W3CDTF">2019-11-01T12:14:58Z</dcterms:created>
  <dcterms:modified xsi:type="dcterms:W3CDTF">2021-02-09T16:17:59Z</dcterms:modified>
</cp:coreProperties>
</file>